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0CADB9F-326E-4D80-8FCA-22CAE2E16CC1}">
          <p14:sldIdLst>
            <p14:sldId id="256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10"/>
  </p:normalViewPr>
  <p:slideViewPr>
    <p:cSldViewPr snapToGrid="0" snapToObjects="1">
      <p:cViewPr varScale="1">
        <p:scale>
          <a:sx n="67" d="100"/>
          <a:sy n="67" d="100"/>
        </p:scale>
        <p:origin x="7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8562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573B0-B686-4480-A408-9BF6A1FEE7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32BE72-3C62-4B11-9DFE-235283F58B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E3C736-0EFD-4A3A-BB10-D82E09A2F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1BE4D-01A2-4B0C-B7BF-44B589B27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020C7-DD60-4207-BE7D-47C08FD7E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9572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018A3-3389-46D1-B015-2AC8710F4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778772-F57C-4AA9-B16E-C4AC9EA2E3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BCAE70-E2ED-4536-A4FA-E4D9302FF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7/21/2024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3A523-1C68-4366-8001-393A9E27B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6FE1F-B024-45F1-B9DB-EB0C4AC39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3725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0636B1-90EE-44BC-9918-E2E3845CD8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3B9547-848E-4DDD-BF9E-7B680E3567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0C6538-228D-445B-BCE5-AEE8EFE45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4D911-8889-46B5-887C-912F0EC05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3C4F1C-618E-43B2-AD75-B6D606E54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17835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0303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AFC47-7CDB-4C48-82AF-DBB8202A4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F367-2DEE-4862-9DFE-4B58BE37C3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A8EC3-7F43-4644-9426-EE5FD7AA1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D9C41-F4D4-49DA-9820-FBD1C1463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78AB48-CD15-40F2-93FA-A0EA3BDB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93734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72D6E-C330-4278-9859-96AE309BB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29DDDB-66C5-40AB-AEAF-CA53305ADC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AE01C-FC50-412C-878C-183285BC6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316419-BB4A-4AC6-97F8-C2D32942C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BCB5D4-D29B-474F-B758-27793DEEE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14770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19BD1-4CFC-4B55-B2A7-4EBB4390E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492B1-7646-4A2D-BA30-0B3E80AC21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92ED03-8B73-44C4-BAEA-A46EF2D6A3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DB415F-2613-4F83-A6D4-FB646A4F6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7/21/2024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0B00CE-1D9D-47C7-BCDB-65DC99435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F12E6D-6158-49FD-8881-96A19BC5D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27214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37D86-EE6F-4390-86EA-9D25B51D7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6D4BFA-B21C-4C9A-8418-A5C119E910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7B2E01-54B2-420A-AD77-8A1CE05A12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B35DB2-AC78-4ADB-90D3-6C19508887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807851-BDD7-4CFC-856C-469FA9AC9B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F47907-849F-4DFB-B5EF-556408DF8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80FEAC-E677-4627-BB14-92D85C83E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5624C2-355B-431B-9874-ADB2F54D9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31611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64505-B86E-43D9-B16E-51FC81D21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5CC899-93DD-4EE3-80CF-517F372D1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322CCB-4EB2-4EEC-A012-1FC76A96E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0DEA66-C60D-4E2E-84A1-FBA6B6BAA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61016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EC7C23-2727-4927-B52C-9285FAF48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3AA58A-19BC-43C7-AD31-11BCBF5CB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D7F581-7262-4D39-9014-BD59EB985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35205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E56EF-61AA-4D23-AC5C-7D6DAD697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ED5D0-1456-4178-A902-7A340E4533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3890A6-9B81-4ABF-B693-74C49CD12A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B4F96D-8539-4677-8F6E-D7C4255A9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7/21/2024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DDFCE0-9752-4CAF-BB4C-6B0922DDC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D6EED6-9DCF-448A-8E4E-31B5B974D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56711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B1728-238F-4E3C-AF4E-2E5236F2C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ED1B47-F4EF-4EE2-96A6-5EFFC19D67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81A9C5-1594-4AC0-BA45-13E4BB32B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16BC8A-F148-488E-8FF6-CF383E956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4D1DA6-B772-4D8F-86EF-F58CA587E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81EC58-545A-426B-AE96-93B331E35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66336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743260-E400-45AD-A9D3-1A573A209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22FED-E465-4A5B-9284-B82448EA4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9D979-01C2-4213-85E9-F724816950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F180A-A46C-404E-AE79-3179268687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C9A53A-B11C-4BF4-B0B9-D99B73E30A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250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2734" y="137786"/>
            <a:ext cx="5486400" cy="795402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8610" y="1680210"/>
            <a:ext cx="4869180" cy="486918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50436" y="615553"/>
            <a:ext cx="7415927" cy="14413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4800" b="1" dirty="0">
                <a:solidFill>
                  <a:srgbClr val="000000"/>
                </a:solidFill>
                <a:latin typeface="+mj-lt"/>
                <a:ea typeface="p22-mackinac-pro" pitchFamily="34" charset="-122"/>
                <a:cs typeface="p22-mackinac-pro" pitchFamily="34" charset="-120"/>
              </a:rPr>
              <a:t>Coca-Cola: A Global Icon</a:t>
            </a:r>
            <a:endParaRPr lang="en-US" sz="4800" dirty="0">
              <a:latin typeface="+mj-lt"/>
            </a:endParaRPr>
          </a:p>
        </p:txBody>
      </p:sp>
      <p:sp>
        <p:nvSpPr>
          <p:cNvPr id="7" name="Text 2"/>
          <p:cNvSpPr/>
          <p:nvPr/>
        </p:nvSpPr>
        <p:spPr>
          <a:xfrm>
            <a:off x="6350435" y="2784991"/>
            <a:ext cx="7415927" cy="22327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Introduction :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Coca-Cola, starting as a simple carbonated soft drink in 1886, has evolved into one of the world's most iconic and recognizable brands. Today, it spans over 200 countries with a diverse product lineup extending well beyond its original cola..</a:t>
            </a:r>
            <a:endParaRPr lang="en-US" sz="1944" dirty="0"/>
          </a:p>
        </p:txBody>
      </p:sp>
      <p:sp>
        <p:nvSpPr>
          <p:cNvPr id="8" name="Text 3"/>
          <p:cNvSpPr/>
          <p:nvPr/>
        </p:nvSpPr>
        <p:spPr>
          <a:xfrm>
            <a:off x="6350437" y="5745905"/>
            <a:ext cx="7415927" cy="17555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Presented By :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		</a:t>
            </a:r>
            <a:r>
              <a:rPr lang="en-US" sz="1944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1. Priyanka Shukla	4. </a:t>
            </a:r>
            <a:r>
              <a:rPr lang="en-US" sz="1944" b="1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Sanika</a:t>
            </a:r>
            <a:r>
              <a:rPr lang="en-US" sz="1944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  <a:r>
              <a:rPr lang="en-US" sz="1944" b="1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Machutre</a:t>
            </a:r>
            <a:r>
              <a:rPr lang="en-US" sz="1944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</a:t>
            </a:r>
          </a:p>
          <a:p>
            <a:pPr marL="0" indent="0">
              <a:lnSpc>
                <a:spcPts val="3110"/>
              </a:lnSpc>
              <a:buNone/>
            </a:pPr>
            <a:r>
              <a:rPr lang="en-US" sz="1944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		2. </a:t>
            </a:r>
            <a:r>
              <a:rPr lang="en-US" sz="1944" b="1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Roshani</a:t>
            </a:r>
            <a:r>
              <a:rPr lang="en-US" sz="1944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Gupta 		5. Pushpa </a:t>
            </a:r>
            <a:r>
              <a:rPr lang="en-US" sz="1944" b="1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Khochare</a:t>
            </a:r>
            <a:endParaRPr lang="en-US" sz="1944" b="1" dirty="0">
              <a:solidFill>
                <a:srgbClr val="272525"/>
              </a:solidFill>
              <a:latin typeface="Eudoxus Sans" pitchFamily="34" charset="0"/>
              <a:ea typeface="Eudoxus Sans" pitchFamily="34" charset="-122"/>
              <a:cs typeface="Eudoxus Sans" pitchFamily="34" charset="-120"/>
            </a:endParaRPr>
          </a:p>
          <a:p>
            <a:pPr marL="0" indent="0">
              <a:lnSpc>
                <a:spcPts val="3110"/>
              </a:lnSpc>
              <a:buNone/>
            </a:pPr>
            <a:r>
              <a:rPr lang="en-US" sz="1944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		3. </a:t>
            </a:r>
            <a:r>
              <a:rPr lang="en-US" sz="1944" b="1" dirty="0" err="1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Dipali</a:t>
            </a:r>
            <a:r>
              <a:rPr lang="en-US" sz="1944" b="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 Shinde</a:t>
            </a:r>
            <a:endParaRPr lang="en-US" sz="1944" b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4BAE2778-A0D0-423B-988A-BE4308390F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792121A-A8B1-4155-BBB0-EB731A46A0EB}"/>
              </a:ext>
            </a:extLst>
          </p:cNvPr>
          <p:cNvSpPr/>
          <p:nvPr/>
        </p:nvSpPr>
        <p:spPr>
          <a:xfrm>
            <a:off x="4091940" y="3653135"/>
            <a:ext cx="59435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</a:t>
            </a:r>
            <a:r>
              <a:rPr lang="en-US" sz="5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5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YOU ! </a:t>
            </a:r>
            <a:endParaRPr lang="en-US" sz="5400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8444498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5" y="0"/>
            <a:ext cx="14630400" cy="82296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4" name="Text 1"/>
          <p:cNvSpPr/>
          <p:nvPr/>
        </p:nvSpPr>
        <p:spPr>
          <a:xfrm>
            <a:off x="864037" y="1610439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000000"/>
                </a:solidFill>
                <a:latin typeface="+mj-lt"/>
                <a:ea typeface="p22-mackinac-pro" pitchFamily="34" charset="-122"/>
                <a:cs typeface="p22-mackinac-pro" pitchFamily="34" charset="-120"/>
              </a:rPr>
              <a:t>Product Portfolio</a:t>
            </a:r>
            <a:endParaRPr lang="en-US" sz="4860" dirty="0">
              <a:latin typeface="+mj-lt"/>
            </a:endParaRPr>
          </a:p>
        </p:txBody>
      </p:sp>
      <p:sp>
        <p:nvSpPr>
          <p:cNvPr id="5" name="Text 2"/>
          <p:cNvSpPr/>
          <p:nvPr/>
        </p:nvSpPr>
        <p:spPr>
          <a:xfrm>
            <a:off x="864037" y="299906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+mj-lt"/>
                <a:ea typeface="p22-mackinac-pro" pitchFamily="34" charset="-122"/>
                <a:cs typeface="p22-mackinac-pro" pitchFamily="34" charset="-120"/>
              </a:rPr>
              <a:t>Flagship Products</a:t>
            </a:r>
            <a:endParaRPr lang="en-US" sz="2430" dirty="0">
              <a:latin typeface="+mj-lt"/>
            </a:endParaRPr>
          </a:p>
        </p:txBody>
      </p:sp>
      <p:sp>
        <p:nvSpPr>
          <p:cNvPr id="6" name="Text 3"/>
          <p:cNvSpPr/>
          <p:nvPr/>
        </p:nvSpPr>
        <p:spPr>
          <a:xfrm>
            <a:off x="864037" y="3631644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Coca-Cola's flagship products, including Coca-Cola, Diet Coke, and Coke Zero, continue to be the backbone of the company's sales and revenue.</a:t>
            </a:r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5372695" y="2999065"/>
            <a:ext cx="3086100" cy="6325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+mj-lt"/>
                <a:ea typeface="p22-mackinac-pro" pitchFamily="34" charset="-122"/>
                <a:cs typeface="p22-mackinac-pro" pitchFamily="34" charset="-120"/>
              </a:rPr>
              <a:t>Diversification</a:t>
            </a:r>
            <a:endParaRPr lang="en-US" sz="2430" dirty="0">
              <a:latin typeface="+mj-lt"/>
            </a:endParaRPr>
          </a:p>
        </p:txBody>
      </p:sp>
      <p:sp>
        <p:nvSpPr>
          <p:cNvPr id="8" name="Text 5"/>
          <p:cNvSpPr/>
          <p:nvPr/>
        </p:nvSpPr>
        <p:spPr>
          <a:xfrm>
            <a:off x="5372695" y="3631644"/>
            <a:ext cx="3898821" cy="27653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299906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000000"/>
                </a:solidFill>
                <a:latin typeface="+mj-lt"/>
                <a:ea typeface="p22-mackinac-pro" pitchFamily="34" charset="-122"/>
                <a:cs typeface="p22-mackinac-pro" pitchFamily="34" charset="-120"/>
              </a:rPr>
              <a:t>Innovations</a:t>
            </a:r>
            <a:endParaRPr lang="en-US" sz="2430" dirty="0">
              <a:latin typeface="+mj-lt"/>
            </a:endParaRPr>
          </a:p>
        </p:txBody>
      </p:sp>
      <p:sp>
        <p:nvSpPr>
          <p:cNvPr id="10" name="Text 7"/>
          <p:cNvSpPr/>
          <p:nvPr/>
        </p:nvSpPr>
        <p:spPr>
          <a:xfrm>
            <a:off x="9867542" y="3631644"/>
            <a:ext cx="3898821" cy="15659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Coca-Cola regularly creates new flavors and versions of its classic drinks to stay current with what consumers like.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55C2905-A5D2-40E2-8E5E-F672839136F6}"/>
              </a:ext>
            </a:extLst>
          </p:cNvPr>
          <p:cNvSpPr txBox="1"/>
          <p:nvPr/>
        </p:nvSpPr>
        <p:spPr>
          <a:xfrm>
            <a:off x="5358884" y="3631644"/>
            <a:ext cx="3651528" cy="2126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latin typeface="Eudoxus Sans"/>
              </a:rPr>
              <a:t>The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Eudoxus Sans"/>
              </a:rPr>
              <a:t>company now offers many types of drinks like juices, teas, water, and energy drinks to meet</a:t>
            </a:r>
            <a:r>
              <a:rPr lang="en-US" altLang="en-US" dirty="0">
                <a:latin typeface="Eudoxus Sans"/>
              </a:rPr>
              <a:t> the different tastes and preference of people around the world.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Eudoxus Sans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2757" y="137786"/>
            <a:ext cx="5461282" cy="799479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654" y="2807672"/>
            <a:ext cx="4920972" cy="3046928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77928" y="623173"/>
            <a:ext cx="5653921" cy="7067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65"/>
              </a:lnSpc>
              <a:buNone/>
            </a:pPr>
            <a:r>
              <a:rPr lang="en-US" sz="4452" b="1" dirty="0">
                <a:solidFill>
                  <a:srgbClr val="000000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Price</a:t>
            </a:r>
            <a:endParaRPr lang="en-US" sz="4452" dirty="0"/>
          </a:p>
        </p:txBody>
      </p:sp>
      <p:sp>
        <p:nvSpPr>
          <p:cNvPr id="7" name="Shape 2"/>
          <p:cNvSpPr/>
          <p:nvPr/>
        </p:nvSpPr>
        <p:spPr>
          <a:xfrm>
            <a:off x="6277928" y="1923455"/>
            <a:ext cx="508754" cy="508754"/>
          </a:xfrm>
          <a:prstGeom prst="roundRect">
            <a:avLst>
              <a:gd name="adj" fmla="val 20004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3"/>
          <p:cNvSpPr/>
          <p:nvPr/>
        </p:nvSpPr>
        <p:spPr>
          <a:xfrm>
            <a:off x="6463427" y="2008227"/>
            <a:ext cx="137755" cy="3392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1"/>
              </a:lnSpc>
              <a:buNone/>
            </a:pPr>
            <a:r>
              <a:rPr lang="en-US" sz="267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1</a:t>
            </a:r>
            <a:endParaRPr lang="en-US" sz="2671" dirty="0"/>
          </a:p>
        </p:txBody>
      </p:sp>
      <p:sp>
        <p:nvSpPr>
          <p:cNvPr id="9" name="Text 4"/>
          <p:cNvSpPr/>
          <p:nvPr/>
        </p:nvSpPr>
        <p:spPr>
          <a:xfrm>
            <a:off x="7012781" y="1923455"/>
            <a:ext cx="2826901" cy="3532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82"/>
              </a:lnSpc>
              <a:buNone/>
            </a:pPr>
            <a:r>
              <a:rPr lang="en-US" sz="2226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Affordability</a:t>
            </a:r>
            <a:endParaRPr lang="en-US" sz="2226" dirty="0"/>
          </a:p>
        </p:txBody>
      </p:sp>
      <p:sp>
        <p:nvSpPr>
          <p:cNvPr id="10" name="Text 5"/>
          <p:cNvSpPr/>
          <p:nvPr/>
        </p:nvSpPr>
        <p:spPr>
          <a:xfrm>
            <a:off x="7012781" y="2412325"/>
            <a:ext cx="6826091" cy="10851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49"/>
              </a:lnSpc>
              <a:buNone/>
            </a:pPr>
            <a:r>
              <a:rPr lang="en-US" sz="178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Coca-Cola's pricing strategy is designed to make its products accessible to a wide range of consumers, with a focus on providing value and affordability.</a:t>
            </a:r>
            <a:endParaRPr lang="en-US" sz="1781" dirty="0"/>
          </a:p>
        </p:txBody>
      </p:sp>
      <p:sp>
        <p:nvSpPr>
          <p:cNvPr id="11" name="Shape 6"/>
          <p:cNvSpPr/>
          <p:nvPr/>
        </p:nvSpPr>
        <p:spPr>
          <a:xfrm>
            <a:off x="6277928" y="3977878"/>
            <a:ext cx="508754" cy="508754"/>
          </a:xfrm>
          <a:prstGeom prst="roundRect">
            <a:avLst>
              <a:gd name="adj" fmla="val 20004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7"/>
          <p:cNvSpPr/>
          <p:nvPr/>
        </p:nvSpPr>
        <p:spPr>
          <a:xfrm>
            <a:off x="6433542" y="4062651"/>
            <a:ext cx="197406" cy="3392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1"/>
              </a:lnSpc>
              <a:buNone/>
            </a:pPr>
            <a:r>
              <a:rPr lang="en-US" sz="267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2</a:t>
            </a:r>
            <a:endParaRPr lang="en-US" sz="2671" dirty="0"/>
          </a:p>
        </p:txBody>
      </p:sp>
      <p:sp>
        <p:nvSpPr>
          <p:cNvPr id="13" name="Text 8"/>
          <p:cNvSpPr/>
          <p:nvPr/>
        </p:nvSpPr>
        <p:spPr>
          <a:xfrm>
            <a:off x="7012781" y="3977878"/>
            <a:ext cx="2826901" cy="3532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82"/>
              </a:lnSpc>
              <a:buNone/>
            </a:pPr>
            <a:r>
              <a:rPr lang="en-US" sz="2226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Premium Offerings</a:t>
            </a:r>
            <a:endParaRPr lang="en-US" sz="2226" dirty="0"/>
          </a:p>
        </p:txBody>
      </p:sp>
      <p:sp>
        <p:nvSpPr>
          <p:cNvPr id="14" name="Text 9"/>
          <p:cNvSpPr/>
          <p:nvPr/>
        </p:nvSpPr>
        <p:spPr>
          <a:xfrm>
            <a:off x="7012781" y="4466749"/>
            <a:ext cx="6826091" cy="10851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49"/>
              </a:lnSpc>
              <a:buNone/>
            </a:pPr>
            <a:r>
              <a:rPr lang="en-US" sz="178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company has also introduced premium-priced products, such as Coca-Cola Signature Mixers, to cater to the needs of more affluent consumers.</a:t>
            </a:r>
            <a:endParaRPr lang="en-US" sz="1781" dirty="0"/>
          </a:p>
        </p:txBody>
      </p:sp>
      <p:sp>
        <p:nvSpPr>
          <p:cNvPr id="15" name="Shape 10"/>
          <p:cNvSpPr/>
          <p:nvPr/>
        </p:nvSpPr>
        <p:spPr>
          <a:xfrm>
            <a:off x="6277928" y="6032302"/>
            <a:ext cx="508754" cy="508754"/>
          </a:xfrm>
          <a:prstGeom prst="roundRect">
            <a:avLst>
              <a:gd name="adj" fmla="val 20004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6" name="Text 11"/>
          <p:cNvSpPr/>
          <p:nvPr/>
        </p:nvSpPr>
        <p:spPr>
          <a:xfrm>
            <a:off x="6430685" y="6117074"/>
            <a:ext cx="203121" cy="3392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1"/>
              </a:lnSpc>
              <a:buNone/>
            </a:pPr>
            <a:r>
              <a:rPr lang="en-US" sz="2671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3</a:t>
            </a:r>
            <a:endParaRPr lang="en-US" sz="2671" dirty="0"/>
          </a:p>
        </p:txBody>
      </p:sp>
      <p:sp>
        <p:nvSpPr>
          <p:cNvPr id="17" name="Text 12"/>
          <p:cNvSpPr/>
          <p:nvPr/>
        </p:nvSpPr>
        <p:spPr>
          <a:xfrm>
            <a:off x="7012781" y="6032302"/>
            <a:ext cx="2826901" cy="3532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82"/>
              </a:lnSpc>
              <a:buNone/>
            </a:pPr>
            <a:r>
              <a:rPr lang="en-US" sz="2226" b="1" dirty="0">
                <a:solidFill>
                  <a:srgbClr val="272525"/>
                </a:solidFill>
                <a:latin typeface="p22-mackinac-pro" pitchFamily="34" charset="0"/>
                <a:ea typeface="p22-mackinac-pro" pitchFamily="34" charset="-122"/>
                <a:cs typeface="p22-mackinac-pro" pitchFamily="34" charset="-120"/>
              </a:rPr>
              <a:t>Dynamic Pricing</a:t>
            </a:r>
            <a:endParaRPr lang="en-US" sz="2226" dirty="0"/>
          </a:p>
        </p:txBody>
      </p:sp>
      <p:sp>
        <p:nvSpPr>
          <p:cNvPr id="18" name="Text 13"/>
          <p:cNvSpPr/>
          <p:nvPr/>
        </p:nvSpPr>
        <p:spPr>
          <a:xfrm>
            <a:off x="7012781" y="6521172"/>
            <a:ext cx="6826091" cy="10851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49"/>
              </a:lnSpc>
              <a:buNone/>
            </a:pPr>
            <a:r>
              <a:rPr lang="en-US" sz="1781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Coca-Cola's pricing is flexible, with the company adjusting prices based on factors such as location, competition, and market conditions.</a:t>
            </a:r>
            <a:endParaRPr lang="en-US" sz="1781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0" descr="preencoded.png">
            <a:extLst>
              <a:ext uri="{FF2B5EF4-FFF2-40B4-BE49-F238E27FC236}">
                <a16:creationId xmlns:a16="http://schemas.microsoft.com/office/drawing/2014/main" id="{950BCD7B-86A8-49F1-8856-E730B30133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5975" y="-102870"/>
            <a:ext cx="14813280" cy="833247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4" name="Text 1"/>
          <p:cNvSpPr/>
          <p:nvPr/>
        </p:nvSpPr>
        <p:spPr>
          <a:xfrm>
            <a:off x="1261705" y="447157"/>
            <a:ext cx="6053495" cy="838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608"/>
              </a:lnSpc>
              <a:buNone/>
            </a:pPr>
            <a:r>
              <a:rPr lang="en-US" sz="4486" b="1" dirty="0">
                <a:solidFill>
                  <a:srgbClr val="000000"/>
                </a:solidFill>
                <a:latin typeface="+mj-lt"/>
                <a:ea typeface="p22-mackinac-pro" pitchFamily="34" charset="-122"/>
                <a:cs typeface="p22-mackinac-pro" pitchFamily="34" charset="-120"/>
              </a:rPr>
              <a:t>Place</a:t>
            </a:r>
            <a:endParaRPr lang="en-US" sz="4486" dirty="0">
              <a:latin typeface="+mj-lt"/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90732" y="1794510"/>
            <a:ext cx="6053495" cy="374130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6" name="Text 2"/>
          <p:cNvSpPr/>
          <p:nvPr/>
        </p:nvSpPr>
        <p:spPr>
          <a:xfrm>
            <a:off x="1090732" y="5820608"/>
            <a:ext cx="2848689" cy="3561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4"/>
              </a:lnSpc>
              <a:buNone/>
            </a:pPr>
            <a:r>
              <a:rPr lang="en-US" sz="2243" b="1" dirty="0">
                <a:solidFill>
                  <a:srgbClr val="272525"/>
                </a:solidFill>
                <a:latin typeface="+mj-lt"/>
                <a:ea typeface="p22-mackinac-pro" pitchFamily="34" charset="-122"/>
                <a:cs typeface="p22-mackinac-pro" pitchFamily="34" charset="-120"/>
              </a:rPr>
              <a:t>Global Availability</a:t>
            </a:r>
            <a:endParaRPr lang="en-US" sz="2243" dirty="0">
              <a:latin typeface="+mj-lt"/>
            </a:endParaRPr>
          </a:p>
        </p:txBody>
      </p:sp>
      <p:sp>
        <p:nvSpPr>
          <p:cNvPr id="7" name="Text 3"/>
          <p:cNvSpPr/>
          <p:nvPr/>
        </p:nvSpPr>
        <p:spPr>
          <a:xfrm>
            <a:off x="1090732" y="6313408"/>
            <a:ext cx="6053495" cy="14582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71"/>
              </a:lnSpc>
              <a:buNone/>
            </a:pPr>
            <a:r>
              <a:rPr lang="en-US" sz="1794" dirty="0"/>
              <a:t>Coca-Cola products are found everywhere from grocery and convenience stores to restaurants and vending machines, ensuring they're available worldwide..</a:t>
            </a:r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6055" y="1794510"/>
            <a:ext cx="6053495" cy="374130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9" name="Text 4"/>
          <p:cNvSpPr/>
          <p:nvPr/>
        </p:nvSpPr>
        <p:spPr>
          <a:xfrm>
            <a:off x="7486055" y="5820608"/>
            <a:ext cx="3022878" cy="3561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04"/>
              </a:lnSpc>
              <a:buNone/>
            </a:pPr>
            <a:r>
              <a:rPr lang="en-US" sz="2243" b="1" dirty="0">
                <a:solidFill>
                  <a:srgbClr val="272525"/>
                </a:solidFill>
                <a:latin typeface="+mj-lt"/>
                <a:ea typeface="p22-mackinac-pro" pitchFamily="34" charset="-122"/>
                <a:cs typeface="p22-mackinac-pro" pitchFamily="34" charset="-120"/>
              </a:rPr>
              <a:t>Efficient Distribution</a:t>
            </a:r>
            <a:endParaRPr lang="en-US" sz="2243" dirty="0">
              <a:latin typeface="+mj-lt"/>
            </a:endParaRPr>
          </a:p>
        </p:txBody>
      </p:sp>
      <p:sp>
        <p:nvSpPr>
          <p:cNvPr id="10" name="Text 5"/>
          <p:cNvSpPr/>
          <p:nvPr/>
        </p:nvSpPr>
        <p:spPr>
          <a:xfrm>
            <a:off x="7486055" y="6313408"/>
            <a:ext cx="6053495" cy="14582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871"/>
              </a:lnSpc>
              <a:buNone/>
            </a:pPr>
            <a:r>
              <a:rPr lang="en-US" sz="1794" dirty="0"/>
              <a:t>The company's widespread and effective distribution network ensures that its products reach consumers worldwide quickly and affordably.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1414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84816" y="3312795"/>
            <a:ext cx="5428298" cy="6784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43"/>
              </a:lnSpc>
              <a:buNone/>
            </a:pPr>
            <a:r>
              <a:rPr lang="en-US" sz="4274" b="1" dirty="0">
                <a:solidFill>
                  <a:srgbClr val="000000"/>
                </a:solidFill>
                <a:latin typeface="+mj-lt"/>
                <a:ea typeface="p22-mackinac-pro" pitchFamily="34" charset="-122"/>
                <a:cs typeface="p22-mackinac-pro" pitchFamily="34" charset="-120"/>
              </a:rPr>
              <a:t>Promotion</a:t>
            </a:r>
            <a:endParaRPr lang="en-US" sz="4274" dirty="0">
              <a:latin typeface="+mj-lt"/>
            </a:endParaRPr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4816" y="4316849"/>
            <a:ext cx="542806" cy="54280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384816" y="5076706"/>
            <a:ext cx="2714149" cy="339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71"/>
              </a:lnSpc>
              <a:buNone/>
            </a:pPr>
            <a:r>
              <a:rPr lang="en-US" sz="2137" b="1" dirty="0">
                <a:solidFill>
                  <a:srgbClr val="272525"/>
                </a:solidFill>
                <a:latin typeface="+mj-lt"/>
                <a:ea typeface="p22-mackinac-pro" pitchFamily="34" charset="-122"/>
                <a:cs typeface="p22-mackinac-pro" pitchFamily="34" charset="-120"/>
              </a:rPr>
              <a:t>Digital Presence</a:t>
            </a:r>
            <a:endParaRPr lang="en-US" sz="2137" dirty="0">
              <a:latin typeface="+mj-lt"/>
            </a:endParaRPr>
          </a:p>
        </p:txBody>
      </p:sp>
      <p:sp>
        <p:nvSpPr>
          <p:cNvPr id="8" name="Text 3"/>
          <p:cNvSpPr/>
          <p:nvPr/>
        </p:nvSpPr>
        <p:spPr>
          <a:xfrm>
            <a:off x="1384816" y="5546288"/>
            <a:ext cx="3736419" cy="17371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6"/>
              </a:lnSpc>
              <a:buNone/>
            </a:pPr>
            <a:r>
              <a:rPr lang="en-US" sz="1710" dirty="0"/>
              <a:t>Coca-Cola is active online, using social media and websites to connect with people and promote its brand.</a:t>
            </a:r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6871" y="4316849"/>
            <a:ext cx="542806" cy="54280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446871" y="5076706"/>
            <a:ext cx="2714149" cy="339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71"/>
              </a:lnSpc>
              <a:buNone/>
            </a:pPr>
            <a:r>
              <a:rPr lang="en-US" sz="2137" b="1" dirty="0">
                <a:solidFill>
                  <a:srgbClr val="272525"/>
                </a:solidFill>
                <a:latin typeface="+mj-lt"/>
                <a:ea typeface="p22-mackinac-pro" pitchFamily="34" charset="-122"/>
                <a:cs typeface="p22-mackinac-pro" pitchFamily="34" charset="-120"/>
              </a:rPr>
              <a:t>Iconic Advertising</a:t>
            </a:r>
            <a:endParaRPr lang="en-US" sz="2137" dirty="0">
              <a:latin typeface="+mj-lt"/>
            </a:endParaRPr>
          </a:p>
        </p:txBody>
      </p:sp>
      <p:sp>
        <p:nvSpPr>
          <p:cNvPr id="11" name="Text 5"/>
          <p:cNvSpPr/>
          <p:nvPr/>
        </p:nvSpPr>
        <p:spPr>
          <a:xfrm>
            <a:off x="5446871" y="5546288"/>
            <a:ext cx="3736538" cy="208454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6"/>
              </a:lnSpc>
              <a:buNone/>
            </a:pPr>
            <a:r>
              <a:rPr lang="en-US" sz="1710" dirty="0"/>
              <a:t>That's a simplified version of the original sentence. If you have any other sentences or need further simplification, feel free to ask!</a:t>
            </a:r>
            <a:endParaRPr lang="en-US" sz="1710" dirty="0">
              <a:solidFill>
                <a:srgbClr val="272525"/>
              </a:solidFill>
              <a:latin typeface="Eudoxus Sans" pitchFamily="34" charset="0"/>
              <a:ea typeface="Eudoxus Sans" pitchFamily="34" charset="-122"/>
            </a:endParaRPr>
          </a:p>
          <a:p>
            <a:pPr marL="0" indent="0" algn="l">
              <a:lnSpc>
                <a:spcPts val="2736"/>
              </a:lnSpc>
              <a:buNone/>
            </a:pPr>
            <a:endParaRPr lang="en-US" sz="171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09046" y="4316849"/>
            <a:ext cx="542806" cy="542806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9509046" y="5076706"/>
            <a:ext cx="2714149" cy="339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71"/>
              </a:lnSpc>
              <a:buNone/>
            </a:pPr>
            <a:r>
              <a:rPr lang="en-US" sz="2137" b="1" dirty="0">
                <a:solidFill>
                  <a:srgbClr val="272525"/>
                </a:solidFill>
                <a:latin typeface="+mj-lt"/>
                <a:ea typeface="p22-mackinac-pro" pitchFamily="34" charset="-122"/>
                <a:cs typeface="p22-mackinac-pro" pitchFamily="34" charset="-120"/>
              </a:rPr>
              <a:t>Sponsorships</a:t>
            </a:r>
            <a:endParaRPr lang="en-US" sz="2137" dirty="0">
              <a:latin typeface="+mj-lt"/>
            </a:endParaRPr>
          </a:p>
        </p:txBody>
      </p:sp>
      <p:sp>
        <p:nvSpPr>
          <p:cNvPr id="14" name="Text 7"/>
          <p:cNvSpPr/>
          <p:nvPr/>
        </p:nvSpPr>
        <p:spPr>
          <a:xfrm>
            <a:off x="9509046" y="5546288"/>
            <a:ext cx="3736538" cy="17371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6"/>
              </a:lnSpc>
              <a:buNone/>
            </a:pPr>
            <a:r>
              <a:rPr lang="en-US" sz="1710" dirty="0"/>
              <a:t>Coca-Cola's sponsorship of major events and sports competitions helps it become more visible and closely linked with popular culture.</a:t>
            </a:r>
            <a:endParaRPr lang="en-US" sz="1710" dirty="0">
              <a:solidFill>
                <a:srgbClr val="272525"/>
              </a:solidFill>
              <a:latin typeface="Eudoxus Sans" pitchFamily="34" charset="0"/>
              <a:ea typeface="Eudoxus Sans" pitchFamily="34" charset="-122"/>
            </a:endParaRPr>
          </a:p>
          <a:p>
            <a:pPr marL="0" indent="0" algn="l">
              <a:lnSpc>
                <a:spcPts val="2736"/>
              </a:lnSpc>
              <a:buNone/>
            </a:pPr>
            <a:endParaRPr lang="en-US" sz="171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420422"/>
          </a:xfrm>
          <a:prstGeom prst="rect">
            <a:avLst/>
          </a:prstGeom>
          <a:solidFill>
            <a:srgbClr val="00CCFF"/>
          </a:solidFill>
          <a:ln>
            <a:solidFill>
              <a:srgbClr val="00CCFF"/>
            </a:solidFill>
          </a:ln>
        </p:spPr>
      </p:pic>
      <p:sp>
        <p:nvSpPr>
          <p:cNvPr id="5" name="Text 1"/>
          <p:cNvSpPr/>
          <p:nvPr/>
        </p:nvSpPr>
        <p:spPr>
          <a:xfrm>
            <a:off x="2026444" y="3109674"/>
            <a:ext cx="4840843" cy="6050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65"/>
              </a:lnSpc>
              <a:buNone/>
            </a:pPr>
            <a:r>
              <a:rPr lang="en-US" sz="3812" b="1" dirty="0">
                <a:solidFill>
                  <a:srgbClr val="000000"/>
                </a:solidFill>
                <a:latin typeface="+mj-lt"/>
                <a:ea typeface="p22-mackinac-pro" pitchFamily="34" charset="-122"/>
                <a:cs typeface="p22-mackinac-pro" pitchFamily="34" charset="-120"/>
              </a:rPr>
              <a:t>Pace and Packaging</a:t>
            </a:r>
            <a:endParaRPr lang="en-US" sz="3812" dirty="0">
              <a:latin typeface="+mj-lt"/>
            </a:endParaRPr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6444" y="4005143"/>
            <a:ext cx="3525798" cy="774502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220039" y="5070038"/>
            <a:ext cx="2420422" cy="3025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82"/>
              </a:lnSpc>
              <a:buNone/>
            </a:pPr>
            <a:r>
              <a:rPr lang="en-US" sz="1906" b="1" dirty="0">
                <a:solidFill>
                  <a:srgbClr val="272525"/>
                </a:solidFill>
                <a:latin typeface="+mj-lt"/>
                <a:ea typeface="p22-mackinac-pro" pitchFamily="34" charset="-122"/>
                <a:cs typeface="p22-mackinac-pro" pitchFamily="34" charset="-120"/>
              </a:rPr>
              <a:t>Rapid Innovation</a:t>
            </a:r>
            <a:endParaRPr lang="en-US" sz="1906" dirty="0">
              <a:latin typeface="+mj-lt"/>
            </a:endParaRPr>
          </a:p>
        </p:txBody>
      </p:sp>
      <p:sp>
        <p:nvSpPr>
          <p:cNvPr id="8" name="Text 3"/>
          <p:cNvSpPr/>
          <p:nvPr/>
        </p:nvSpPr>
        <p:spPr>
          <a:xfrm>
            <a:off x="2220039" y="5488662"/>
            <a:ext cx="3138607" cy="18580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40"/>
              </a:lnSpc>
              <a:buNone/>
            </a:pPr>
            <a:r>
              <a:rPr lang="en-US" sz="152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Coca-Cola is known for its ability to quickly adapt to changing consumer preferences and market trends, introducing new products and packaging options at a rapid pace.</a:t>
            </a:r>
            <a:endParaRPr lang="en-US" sz="1525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2242" y="4005143"/>
            <a:ext cx="3525798" cy="774502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745837" y="5070038"/>
            <a:ext cx="2650927" cy="3025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82"/>
              </a:lnSpc>
              <a:buNone/>
            </a:pPr>
            <a:r>
              <a:rPr lang="en-US" sz="1906" b="1" dirty="0">
                <a:solidFill>
                  <a:srgbClr val="272525"/>
                </a:solidFill>
                <a:latin typeface="+mj-lt"/>
                <a:ea typeface="p22-mackinac-pro" pitchFamily="34" charset="-122"/>
                <a:cs typeface="p22-mackinac-pro" pitchFamily="34" charset="-120"/>
              </a:rPr>
              <a:t>Sustainable Packaging</a:t>
            </a:r>
            <a:endParaRPr lang="en-US" sz="1906" dirty="0">
              <a:latin typeface="+mj-lt"/>
            </a:endParaRPr>
          </a:p>
        </p:txBody>
      </p:sp>
      <p:sp>
        <p:nvSpPr>
          <p:cNvPr id="11" name="Text 5"/>
          <p:cNvSpPr/>
          <p:nvPr/>
        </p:nvSpPr>
        <p:spPr>
          <a:xfrm>
            <a:off x="5745837" y="5488662"/>
            <a:ext cx="3138607" cy="18580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40"/>
              </a:lnSpc>
              <a:buNone/>
            </a:pPr>
            <a:r>
              <a:rPr lang="en-US" sz="152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The company has also made strides in sustainability, introducing more environmentally-friendly packaging options and working to reduce its environmental impact.</a:t>
            </a:r>
            <a:endParaRPr lang="en-US" sz="1525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78039" y="4005143"/>
            <a:ext cx="3525798" cy="774502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9271635" y="5070038"/>
            <a:ext cx="2634020" cy="3025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82"/>
              </a:lnSpc>
              <a:buNone/>
            </a:pPr>
            <a:r>
              <a:rPr lang="en-US" sz="1906" b="1" dirty="0">
                <a:solidFill>
                  <a:srgbClr val="272525"/>
                </a:solidFill>
                <a:latin typeface="+mj-lt"/>
                <a:ea typeface="p22-mackinac-pro" pitchFamily="34" charset="-122"/>
                <a:cs typeface="p22-mackinac-pro" pitchFamily="34" charset="-120"/>
              </a:rPr>
              <a:t>Convenient Packaging</a:t>
            </a:r>
            <a:endParaRPr lang="en-US" sz="1906" dirty="0">
              <a:latin typeface="+mj-lt"/>
            </a:endParaRPr>
          </a:p>
        </p:txBody>
      </p:sp>
      <p:sp>
        <p:nvSpPr>
          <p:cNvPr id="14" name="Text 7"/>
          <p:cNvSpPr/>
          <p:nvPr/>
        </p:nvSpPr>
        <p:spPr>
          <a:xfrm>
            <a:off x="9271635" y="5488662"/>
            <a:ext cx="3138607" cy="15484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40"/>
              </a:lnSpc>
              <a:buNone/>
            </a:pPr>
            <a:r>
              <a:rPr lang="en-US" sz="1525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Coca-Cola offers different packaging sizes (small cans to big bottles) to suit different customer needs and preferences worldwide.</a:t>
            </a:r>
            <a:endParaRPr lang="en-US" sz="1525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9925" y="-80963"/>
            <a:ext cx="14630400" cy="82296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8893" y="20703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05104" y="1632704"/>
            <a:ext cx="4964192" cy="4964192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31282" y="924997"/>
            <a:ext cx="5224105" cy="6530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2"/>
              </a:lnSpc>
              <a:buNone/>
            </a:pPr>
            <a:r>
              <a:rPr lang="en-US" sz="4113" b="1" dirty="0">
                <a:solidFill>
                  <a:srgbClr val="000000"/>
                </a:solidFill>
                <a:latin typeface="Eudoxus Sans"/>
                <a:ea typeface="p22-mackinac-pro" pitchFamily="34" charset="-122"/>
                <a:cs typeface="p22-mackinac-pro" pitchFamily="34" charset="-120"/>
              </a:rPr>
              <a:t>Position</a:t>
            </a:r>
            <a:endParaRPr lang="en-US" sz="4113" dirty="0">
              <a:latin typeface="Eudoxus Sans"/>
            </a:endParaRPr>
          </a:p>
        </p:txBody>
      </p:sp>
      <p:sp>
        <p:nvSpPr>
          <p:cNvPr id="7" name="Shape 2"/>
          <p:cNvSpPr/>
          <p:nvPr/>
        </p:nvSpPr>
        <p:spPr>
          <a:xfrm>
            <a:off x="688766" y="1794630"/>
            <a:ext cx="7681436" cy="1553647"/>
          </a:xfrm>
          <a:prstGeom prst="roundRect">
            <a:avLst>
              <a:gd name="adj" fmla="val 605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 sz="1650" dirty="0">
              <a:latin typeface="Eudoxus Sans"/>
            </a:endParaRPr>
          </a:p>
        </p:txBody>
      </p:sp>
      <p:sp>
        <p:nvSpPr>
          <p:cNvPr id="8" name="Text 3"/>
          <p:cNvSpPr/>
          <p:nvPr/>
        </p:nvSpPr>
        <p:spPr>
          <a:xfrm>
            <a:off x="947857" y="2108002"/>
            <a:ext cx="7248287" cy="1120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1"/>
              </a:lnSpc>
              <a:buNone/>
            </a:pPr>
            <a:r>
              <a:rPr lang="en-US" sz="2057" b="1" dirty="0">
                <a:solidFill>
                  <a:srgbClr val="272525"/>
                </a:solidFill>
                <a:latin typeface="Eudoxus Sans"/>
                <a:ea typeface="p22-mackinac-pro" pitchFamily="34" charset="-122"/>
                <a:cs typeface="p22-mackinac-pro" pitchFamily="34" charset="-120"/>
              </a:rPr>
              <a:t>Brand Equity </a:t>
            </a:r>
          </a:p>
          <a:p>
            <a:pPr marL="0" indent="0">
              <a:lnSpc>
                <a:spcPts val="2571"/>
              </a:lnSpc>
              <a:buNone/>
            </a:pPr>
            <a:r>
              <a:rPr lang="en-US" sz="1600" dirty="0">
                <a:latin typeface="Eudoxus Sans"/>
              </a:rPr>
              <a:t>Coca-Cola is well-known for its unique taste and is recognized everywhere because of</a:t>
            </a:r>
          </a:p>
          <a:p>
            <a:pPr marL="0" indent="0">
              <a:lnSpc>
                <a:spcPts val="2571"/>
              </a:lnSpc>
              <a:buNone/>
            </a:pPr>
            <a:r>
              <a:rPr lang="en-US" sz="1600" dirty="0">
                <a:latin typeface="Eudoxus Sans"/>
              </a:rPr>
              <a:t>its famous red and white logo.</a:t>
            </a:r>
            <a:endParaRPr lang="en-US" sz="1650" dirty="0">
              <a:latin typeface="Eudoxus Sans"/>
            </a:endParaRPr>
          </a:p>
        </p:txBody>
      </p:sp>
      <p:sp>
        <p:nvSpPr>
          <p:cNvPr id="9" name="Text 4"/>
          <p:cNvSpPr/>
          <p:nvPr/>
        </p:nvSpPr>
        <p:spPr>
          <a:xfrm>
            <a:off x="947857" y="2559844"/>
            <a:ext cx="7248287" cy="6686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33"/>
              </a:lnSpc>
              <a:buNone/>
            </a:pPr>
            <a:endParaRPr lang="en-US" sz="1645" dirty="0"/>
          </a:p>
        </p:txBody>
      </p:sp>
      <p:sp>
        <p:nvSpPr>
          <p:cNvPr id="10" name="Shape 5"/>
          <p:cNvSpPr/>
          <p:nvPr/>
        </p:nvSpPr>
        <p:spPr>
          <a:xfrm>
            <a:off x="731282" y="3661649"/>
            <a:ext cx="7681436" cy="1546026"/>
          </a:xfrm>
          <a:prstGeom prst="roundRect">
            <a:avLst>
              <a:gd name="adj" fmla="val 605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n-US" sz="1600" dirty="0">
              <a:latin typeface="Eudoxus Sans"/>
            </a:endParaRPr>
          </a:p>
        </p:txBody>
      </p:sp>
      <p:sp>
        <p:nvSpPr>
          <p:cNvPr id="11" name="Text 6"/>
          <p:cNvSpPr/>
          <p:nvPr/>
        </p:nvSpPr>
        <p:spPr>
          <a:xfrm>
            <a:off x="947857" y="3815000"/>
            <a:ext cx="7248287" cy="11913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ct val="150000"/>
              </a:lnSpc>
              <a:buNone/>
            </a:pPr>
            <a:r>
              <a:rPr lang="en-US" sz="2057" b="1" dirty="0">
                <a:solidFill>
                  <a:srgbClr val="272525"/>
                </a:solidFill>
                <a:latin typeface="+mj-lt"/>
                <a:ea typeface="p22-mackinac-pro" pitchFamily="34" charset="-122"/>
                <a:cs typeface="p22-mackinac-pro" pitchFamily="34" charset="-120"/>
              </a:rPr>
              <a:t>Market Leadership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+mj-lt"/>
              </a:rPr>
              <a:t>Coca-Cola's success with soda has made it a leader in the world's drink market.</a:t>
            </a:r>
            <a:endParaRPr lang="en-US" sz="1600" b="1" dirty="0">
              <a:solidFill>
                <a:srgbClr val="272525"/>
              </a:solidFill>
              <a:latin typeface="+mj-lt"/>
              <a:ea typeface="p22-mackinac-pro" pitchFamily="34" charset="-122"/>
              <a:cs typeface="p22-mackinac-pro" pitchFamily="34" charset="-120"/>
            </a:endParaRPr>
          </a:p>
        </p:txBody>
      </p:sp>
      <p:sp>
        <p:nvSpPr>
          <p:cNvPr id="13" name="Shape 8"/>
          <p:cNvSpPr/>
          <p:nvPr/>
        </p:nvSpPr>
        <p:spPr>
          <a:xfrm>
            <a:off x="731282" y="5416629"/>
            <a:ext cx="7681436" cy="1887974"/>
          </a:xfrm>
          <a:prstGeom prst="roundRect">
            <a:avLst>
              <a:gd name="adj" fmla="val 498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9"/>
          <p:cNvSpPr/>
          <p:nvPr/>
        </p:nvSpPr>
        <p:spPr>
          <a:xfrm>
            <a:off x="947857" y="5633204"/>
            <a:ext cx="2883932" cy="3264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1"/>
              </a:lnSpc>
              <a:buNone/>
            </a:pPr>
            <a:r>
              <a:rPr lang="en-US" sz="2057" b="1" dirty="0">
                <a:solidFill>
                  <a:srgbClr val="272525"/>
                </a:solidFill>
                <a:latin typeface="Eudoxus Sans"/>
                <a:ea typeface="p22-mackinac-pro" pitchFamily="34" charset="-122"/>
                <a:cs typeface="p22-mackinac-pro" pitchFamily="34" charset="-120"/>
              </a:rPr>
              <a:t>Emotional Connection</a:t>
            </a:r>
            <a:endParaRPr lang="en-US" sz="2057" dirty="0">
              <a:latin typeface="Eudoxus Sans"/>
            </a:endParaRPr>
          </a:p>
        </p:txBody>
      </p:sp>
      <p:sp>
        <p:nvSpPr>
          <p:cNvPr id="15" name="Text 10"/>
          <p:cNvSpPr/>
          <p:nvPr/>
        </p:nvSpPr>
        <p:spPr>
          <a:xfrm>
            <a:off x="947857" y="6085046"/>
            <a:ext cx="7248287" cy="10029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33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Coca-Cola has cultivated a strong emotional connection with consumers, associating its brand with happiness, refreshment, and shared experiences.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610" y="2278737"/>
            <a:ext cx="4869061" cy="367212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6" name="Text 1"/>
          <p:cNvSpPr/>
          <p:nvPr/>
        </p:nvSpPr>
        <p:spPr>
          <a:xfrm>
            <a:off x="6350437" y="69115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000000"/>
                </a:solidFill>
                <a:latin typeface="+mj-lt"/>
                <a:ea typeface="p22-mackinac-pro" pitchFamily="34" charset="-122"/>
                <a:cs typeface="p22-mackinac-pro" pitchFamily="34" charset="-120"/>
              </a:rPr>
              <a:t>Objective</a:t>
            </a:r>
            <a:endParaRPr lang="en-US" sz="4860" dirty="0">
              <a:latin typeface="+mj-lt"/>
            </a:endParaRPr>
          </a:p>
        </p:txBody>
      </p:sp>
      <p:sp>
        <p:nvSpPr>
          <p:cNvPr id="7" name="Shape 2"/>
          <p:cNvSpPr/>
          <p:nvPr/>
        </p:nvSpPr>
        <p:spPr>
          <a:xfrm>
            <a:off x="6350437" y="1832967"/>
            <a:ext cx="7415927" cy="5705475"/>
          </a:xfrm>
          <a:prstGeom prst="roundRect">
            <a:avLst>
              <a:gd name="adj" fmla="val 1947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8" name="Shape 3"/>
          <p:cNvSpPr/>
          <p:nvPr/>
        </p:nvSpPr>
        <p:spPr>
          <a:xfrm>
            <a:off x="6365677" y="1848207"/>
            <a:ext cx="7385447" cy="14966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4"/>
          <p:cNvSpPr/>
          <p:nvPr/>
        </p:nvSpPr>
        <p:spPr>
          <a:xfrm>
            <a:off x="6612493" y="2003941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Objective</a:t>
            </a:r>
            <a:endParaRPr lang="en-US" sz="1944" dirty="0"/>
          </a:p>
        </p:txBody>
      </p:sp>
      <p:sp>
        <p:nvSpPr>
          <p:cNvPr id="10" name="Text 5"/>
          <p:cNvSpPr/>
          <p:nvPr/>
        </p:nvSpPr>
        <p:spPr>
          <a:xfrm>
            <a:off x="10309027" y="2003941"/>
            <a:ext cx="3195280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Increase global market share and expand into new beverage categories</a:t>
            </a:r>
            <a:endParaRPr lang="en-US" sz="1944" dirty="0"/>
          </a:p>
        </p:txBody>
      </p:sp>
      <p:sp>
        <p:nvSpPr>
          <p:cNvPr id="11" name="Shape 6"/>
          <p:cNvSpPr/>
          <p:nvPr/>
        </p:nvSpPr>
        <p:spPr>
          <a:xfrm>
            <a:off x="6365677" y="3344823"/>
            <a:ext cx="7385447" cy="189166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7"/>
          <p:cNvSpPr/>
          <p:nvPr/>
        </p:nvSpPr>
        <p:spPr>
          <a:xfrm>
            <a:off x="6612493" y="3500557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Strategy</a:t>
            </a:r>
            <a:endParaRPr lang="en-US" sz="1944" dirty="0"/>
          </a:p>
        </p:txBody>
      </p:sp>
      <p:sp>
        <p:nvSpPr>
          <p:cNvPr id="13" name="Text 8"/>
          <p:cNvSpPr/>
          <p:nvPr/>
        </p:nvSpPr>
        <p:spPr>
          <a:xfrm>
            <a:off x="10309027" y="3500557"/>
            <a:ext cx="3195280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/>
              <a:t>Coca-Cola continues to innovate, expand its range of products, and strengthen its brand.</a:t>
            </a:r>
          </a:p>
        </p:txBody>
      </p:sp>
      <p:sp>
        <p:nvSpPr>
          <p:cNvPr id="14" name="Shape 9"/>
          <p:cNvSpPr/>
          <p:nvPr/>
        </p:nvSpPr>
        <p:spPr>
          <a:xfrm>
            <a:off x="6258997" y="5302806"/>
            <a:ext cx="7385447" cy="228671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 sz="1650" dirty="0">
              <a:latin typeface="Eudoxus Sans"/>
            </a:endParaRPr>
          </a:p>
        </p:txBody>
      </p:sp>
      <p:sp>
        <p:nvSpPr>
          <p:cNvPr id="15" name="Text 10"/>
          <p:cNvSpPr/>
          <p:nvPr/>
        </p:nvSpPr>
        <p:spPr>
          <a:xfrm>
            <a:off x="6612493" y="5392222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272525"/>
                </a:solidFill>
                <a:latin typeface="Eudoxus Sans" pitchFamily="34" charset="0"/>
                <a:ea typeface="Eudoxus Sans" pitchFamily="34" charset="-122"/>
                <a:cs typeface="Eudoxus Sans" pitchFamily="34" charset="-120"/>
              </a:rPr>
              <a:t>Challenges</a:t>
            </a:r>
            <a:endParaRPr lang="en-US" sz="1944" dirty="0"/>
          </a:p>
        </p:txBody>
      </p:sp>
      <p:sp>
        <p:nvSpPr>
          <p:cNvPr id="16" name="Text 11"/>
          <p:cNvSpPr/>
          <p:nvPr/>
        </p:nvSpPr>
        <p:spPr>
          <a:xfrm>
            <a:off x="10309027" y="5392222"/>
            <a:ext cx="3195280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/>
              <a:t>More people are focusing on health, other drink brands are competing, and there are worries about the environment.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610" y="1864281"/>
            <a:ext cx="4869061" cy="450092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50437" y="196369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000000"/>
                </a:solidFill>
                <a:latin typeface="+mj-lt"/>
                <a:ea typeface="p22-mackinac-pro" pitchFamily="34" charset="-122"/>
                <a:cs typeface="p22-mackinac-pro" pitchFamily="34" charset="-120"/>
              </a:rPr>
              <a:t>Conclusion</a:t>
            </a:r>
            <a:endParaRPr lang="en-US" sz="4860" dirty="0">
              <a:latin typeface="+mj-lt"/>
            </a:endParaRPr>
          </a:p>
        </p:txBody>
      </p:sp>
      <p:sp>
        <p:nvSpPr>
          <p:cNvPr id="7" name="Text 2"/>
          <p:cNvSpPr/>
          <p:nvPr/>
        </p:nvSpPr>
        <p:spPr>
          <a:xfrm>
            <a:off x="6350437" y="3105507"/>
            <a:ext cx="7415927" cy="31603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/>
              <a:t>Coca-Cola's global success stems from its ability to adapt to market changes, innovate consistently, and maintain a steadfast commitment to delivering high-quality products. As it navigates the evolving beverage industry, Coca-Cola is well-positioned to uphold its market leadership and strengthen its status as a beloved global brand.</a:t>
            </a:r>
          </a:p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Eudoxus Sans"/>
        <a:ea typeface=""/>
        <a:cs typeface=""/>
      </a:majorFont>
      <a:minorFont>
        <a:latin typeface="Eudoxus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171</TotalTime>
  <Words>621</Words>
  <Application>Microsoft Office PowerPoint</Application>
  <PresentationFormat>Custom</PresentationFormat>
  <Paragraphs>70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Eudoxus Sans</vt:lpstr>
      <vt:lpstr>p22-mackinac-pro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Pratik Shukla</cp:lastModifiedBy>
  <cp:revision>22</cp:revision>
  <dcterms:created xsi:type="dcterms:W3CDTF">2024-07-07T09:34:09Z</dcterms:created>
  <dcterms:modified xsi:type="dcterms:W3CDTF">2024-07-21T17:37:51Z</dcterms:modified>
</cp:coreProperties>
</file>